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16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FF9C49-9E82-4815-95F7-59C21AD7581E}" type="datetimeFigureOut">
              <a:rPr lang="en-US" smtClean="0"/>
              <a:t>10/2/2022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FF9C49-9E82-4815-95F7-59C21AD7581E}" type="datetimeFigureOut">
              <a:rPr lang="en-US" smtClean="0"/>
              <a:t>10/2/2022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FF9C49-9E82-4815-95F7-59C21AD7581E}" type="datetimeFigureOut">
              <a:rPr lang="en-US" smtClean="0"/>
              <a:t>10/2/2022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10/2/2022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10/2/2022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79697178"/>
              </p:ext>
            </p:extLst>
          </p:nvPr>
        </p:nvGraphicFramePr>
        <p:xfrm>
          <a:off x="319312" y="111516"/>
          <a:ext cx="11538859" cy="986923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Project Title:</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Feasibility study of a prototype mobile isolation and transportation system with CT compatibility for intra-hospital transfer in a COVID-19 designated hospital</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Synopsis: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600" noProof="0" dirty="0" smtClean="0">
                          <a:latin typeface="Verdana" panose="020B0604030504040204" pitchFamily="34" charset="0"/>
                          <a:ea typeface="Verdana" panose="020B0604030504040204" pitchFamily="34" charset="0"/>
                          <a:cs typeface="Verdana" panose="020B0604030504040204" pitchFamily="34" charset="0"/>
                        </a:rPr>
                        <a:t>The sudden occurrence of both known and unknown infectious diseases poses a global health threat against the front-liners, especially the medical staffs and healthcare personnel. An isolation transporter, more frequency known as ISO-PODTM, is known as a negative-pressure individual patient isolation and transportation system, could provide excellent protection to the medical staffs that come into contact with an infected or contaminated patient. The ISO-POD prevents the infectious contamination from escaping the isolation compartment, protecting the medical staffs while simultaneously allowing for lifesaving medical procedures. Moreover, the ISO-POD can be set up in a short time, which allows the rapid deployment in any emergency condition. During the event of an infectious disease outbreak, isolation rooms are always fully occupied. Hence, an ISO-POD could be used to temporarily hold an infected patient in a non-isolation room until adequate facilities are available. However, the currently available ISO-POD is costly, where the price range from RM 30,000 to RM 40,000 per unit [1]. Also, the weight of each ISO-POD ranges from 20-40 kg, which may require a lot of manpower during the transfer process. This proposal presents a low-cost and light-weight ISO-POD that is more economical and ergonomic to the hospital’s stakeholders and medical staffs, respectively. Also, the proposed ISO-POD could be used for both intra-hospital and inter-hospital patient transfer, without worrying about the needs of establishing dedicated isolation corridors and elevators as prescribed in the Centers for Disease Control and Prevention (CDC) protocols. For the ease of transportation, the ISO-POD can be operated up to 8 hours by incorporating a lithium-ion battery.</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Objectives: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marR="0" lvl="0" indent="-342900" algn="just">
                        <a:spcBef>
                          <a:spcPts val="0"/>
                        </a:spcBef>
                        <a:spcAft>
                          <a:spcPts val="0"/>
                        </a:spcAft>
                        <a:buFont typeface="+mj-lt"/>
                        <a:buAutoNum type="arabicPeriod"/>
                      </a:pPr>
                      <a:r>
                        <a:rPr lang="en-US" sz="1600" dirty="0" smtClean="0">
                          <a:effectLst/>
                          <a:latin typeface="Verdana" panose="020B0604030504040204" pitchFamily="34" charset="0"/>
                          <a:ea typeface="Verdana" panose="020B0604030504040204" pitchFamily="34" charset="0"/>
                          <a:cs typeface="Times New Roman" panose="02020603050405020304" pitchFamily="18" charset="0"/>
                        </a:rPr>
                        <a:t>To reduce the risk of transmission of infection to HCW and the public.</a:t>
                      </a:r>
                      <a:endParaRPr lang="en-US" sz="1600" dirty="0" smtClean="0">
                        <a:effectLst/>
                        <a:latin typeface="Verdana" panose="020B0604030504040204" pitchFamily="34" charset="0"/>
                        <a:ea typeface="Verdana" panose="020B0604030504040204" pitchFamily="34" charset="0"/>
                      </a:endParaRPr>
                    </a:p>
                    <a:p>
                      <a:pPr marL="342900" marR="0" lvl="0" indent="-342900" algn="just">
                        <a:spcBef>
                          <a:spcPts val="0"/>
                        </a:spcBef>
                        <a:spcAft>
                          <a:spcPts val="0"/>
                        </a:spcAft>
                        <a:buFont typeface="+mj-lt"/>
                        <a:buAutoNum type="arabicPeriod"/>
                      </a:pPr>
                      <a:r>
                        <a:rPr lang="en-US" sz="1600" dirty="0" smtClean="0">
                          <a:effectLst/>
                          <a:latin typeface="Verdana" panose="020B0604030504040204" pitchFamily="34" charset="0"/>
                          <a:ea typeface="Verdana" panose="020B0604030504040204" pitchFamily="34" charset="0"/>
                          <a:cs typeface="Times New Roman" panose="02020603050405020304" pitchFamily="18" charset="0"/>
                        </a:rPr>
                        <a:t>To produce a user friendly, low cost, light-weight transporter to mobilize patients within the hospital, which is also compatible for radiological imaging.</a:t>
                      </a:r>
                      <a:endParaRPr lang="en-US" sz="1600" dirty="0" smtClean="0">
                        <a:effectLst/>
                        <a:latin typeface="Verdana" panose="020B0604030504040204" pitchFamily="34" charset="0"/>
                        <a:ea typeface="Verdana" panose="020B0604030504040204" pitchFamily="34" charset="0"/>
                      </a:endParaRPr>
                    </a:p>
                    <a:p>
                      <a:pPr marL="342900" marR="0" lvl="0" indent="-342900" algn="just">
                        <a:spcBef>
                          <a:spcPts val="0"/>
                        </a:spcBef>
                        <a:spcAft>
                          <a:spcPts val="0"/>
                        </a:spcAft>
                        <a:buFont typeface="+mj-lt"/>
                        <a:buAutoNum type="arabicPeriod"/>
                      </a:pPr>
                      <a:r>
                        <a:rPr lang="en-US" sz="1600" dirty="0" smtClean="0">
                          <a:effectLst/>
                          <a:latin typeface="Verdana" panose="020B0604030504040204" pitchFamily="34" charset="0"/>
                          <a:ea typeface="Verdana" panose="020B0604030504040204" pitchFamily="34" charset="0"/>
                          <a:cs typeface="Times New Roman" panose="02020603050405020304" pitchFamily="18" charset="0"/>
                        </a:rPr>
                        <a:t>Future proofing equipment readiness in combating future pandemics with local technology.</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smtClean="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600" noProof="0" dirty="0" smtClean="0">
                          <a:latin typeface="Verdana" panose="020B0604030504040204" pitchFamily="34" charset="0"/>
                          <a:ea typeface="Verdana" panose="020B0604030504040204" pitchFamily="34" charset="0"/>
                          <a:cs typeface="Verdana" panose="020B0604030504040204" pitchFamily="34" charset="0"/>
                        </a:rPr>
                        <a:t>The candidate will be provided with an</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adequate of funding to fabricate the optimized model of the mobile isolation and transportation system</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smtClean="0">
                          <a:latin typeface="Verdana" panose="020B0604030504040204" pitchFamily="34" charset="0"/>
                          <a:ea typeface="Verdana" panose="020B0604030504040204" pitchFamily="34" charset="0"/>
                          <a:cs typeface="Verdana" panose="020B0604030504040204" pitchFamily="34" charset="0"/>
                        </a:rPr>
                        <a:t>Solidworks</a:t>
                      </a:r>
                      <a:r>
                        <a:rPr lang="en-US" sz="1600" noProof="0" dirty="0" smtClean="0">
                          <a:latin typeface="Verdana" panose="020B0604030504040204" pitchFamily="34" charset="0"/>
                          <a:ea typeface="Verdana" panose="020B0604030504040204" pitchFamily="34" charset="0"/>
                          <a:cs typeface="Verdana" panose="020B0604030504040204" pitchFamily="34" charset="0"/>
                        </a:rPr>
                        <a:t>, ANSYS Mechanical</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and</a:t>
                      </a:r>
                      <a:r>
                        <a:rPr lang="en-US" sz="1600" noProof="0" dirty="0" smtClean="0">
                          <a:latin typeface="Verdana" panose="020B0604030504040204" pitchFamily="34" charset="0"/>
                          <a:ea typeface="Verdana" panose="020B0604030504040204" pitchFamily="34" charset="0"/>
                          <a:cs typeface="Verdana" panose="020B0604030504040204" pitchFamily="34" charset="0"/>
                        </a:rPr>
                        <a:t> ANSYS CFX</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nb-NO" sz="1600" noProof="0" dirty="0" smtClean="0">
                          <a:latin typeface="Verdana" panose="020B0604030504040204" pitchFamily="34" charset="0"/>
                          <a:ea typeface="Verdana" panose="020B0604030504040204" pitchFamily="34" charset="0"/>
                          <a:cs typeface="Verdana" panose="020B0604030504040204" pitchFamily="34" charset="0"/>
                        </a:rPr>
                        <a:t>Professor Ir. Dr. Yau Yat Huang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Master of </a:t>
                      </a:r>
                      <a:r>
                        <a:rPr lang="en-US" sz="1600" noProof="0" dirty="0" smtClean="0">
                          <a:latin typeface="Verdana" panose="020B0604030504040204" pitchFamily="34" charset="0"/>
                          <a:ea typeface="Verdana" panose="020B0604030504040204" pitchFamily="34" charset="0"/>
                          <a:cs typeface="Verdana" panose="020B0604030504040204" pitchFamily="34" charset="0"/>
                        </a:rPr>
                        <a:t>Mechanical </a:t>
                      </a:r>
                      <a:r>
                        <a:rPr lang="en-US" sz="1600" noProof="0" dirty="0" smtClean="0">
                          <a:latin typeface="Verdana" panose="020B0604030504040204" pitchFamily="34" charset="0"/>
                          <a:ea typeface="Verdana" panose="020B0604030504040204" pitchFamily="34" charset="0"/>
                          <a:cs typeface="Verdana" panose="020B0604030504040204" pitchFamily="34" charset="0"/>
                        </a:rPr>
                        <a:t>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Duration:</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429</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Yat Yau</cp:lastModifiedBy>
  <cp:revision>25</cp:revision>
  <dcterms:created xsi:type="dcterms:W3CDTF">2018-01-03T06:54:22Z</dcterms:created>
  <dcterms:modified xsi:type="dcterms:W3CDTF">2022-10-02T01:48:49Z</dcterms:modified>
</cp:coreProperties>
</file>